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9" r:id="rId4"/>
    <p:sldId id="261" r:id="rId5"/>
    <p:sldId id="263" r:id="rId6"/>
    <p:sldId id="262" r:id="rId7"/>
    <p:sldId id="265" r:id="rId8"/>
    <p:sldId id="266" r:id="rId9"/>
    <p:sldId id="267" r:id="rId10"/>
    <p:sldId id="268" r:id="rId11"/>
  </p:sldIdLst>
  <p:sldSz cx="18288000" cy="10287000"/>
  <p:notesSz cx="6858000" cy="9144000"/>
  <p:embeddedFontLst>
    <p:embeddedFont>
      <p:font typeface="Lato" panose="020F0502020204030203" pitchFamily="34" charset="0"/>
      <p:regular r:id="rId13"/>
      <p:bold r:id="rId14"/>
      <p:italic r:id="rId15"/>
      <p:boldItalic r:id="rId16"/>
    </p:embeddedFont>
    <p:embeddedFont>
      <p:font typeface="Lato Bold" panose="020F0502020204030203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1C66-5575-44C1-92AD-DB91D485ACD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9B632-C9A2-46DF-BA5E-C1A6C8D85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15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00044" y="5961274"/>
            <a:ext cx="2259256" cy="4325726"/>
            <a:chOff x="0" y="0"/>
            <a:chExt cx="1556207" cy="2979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6207" cy="2979620"/>
            </a:xfrm>
            <a:custGeom>
              <a:avLst/>
              <a:gdLst/>
              <a:ahLst/>
              <a:cxnLst/>
              <a:rect l="l" t="t" r="r" b="b"/>
              <a:pathLst>
                <a:path w="1556207" h="2979620">
                  <a:moveTo>
                    <a:pt x="0" y="0"/>
                  </a:moveTo>
                  <a:lnTo>
                    <a:pt x="1556207" y="0"/>
                  </a:lnTo>
                  <a:lnTo>
                    <a:pt x="1556207" y="2979620"/>
                  </a:lnTo>
                  <a:lnTo>
                    <a:pt x="0" y="2979620"/>
                  </a:lnTo>
                  <a:close/>
                </a:path>
              </a:pathLst>
            </a:custGeom>
            <a:solidFill>
              <a:srgbClr val="00AE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556207" cy="2989145"/>
            </a:xfrm>
            <a:prstGeom prst="rect">
              <a:avLst/>
            </a:prstGeom>
          </p:spPr>
          <p:txBody>
            <a:bodyPr lIns="19424" tIns="19424" rIns="19424" bIns="19424" rtlCol="0" anchor="ctr"/>
            <a:lstStyle/>
            <a:p>
              <a:pPr algn="ctr">
                <a:lnSpc>
                  <a:spcPts val="109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124137"/>
            <a:chOff x="0" y="0"/>
            <a:chExt cx="24384000" cy="1083218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4384000" cy="10832183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5128139" y="6786815"/>
            <a:ext cx="2003066" cy="2003066"/>
            <a:chOff x="0" y="0"/>
            <a:chExt cx="2670755" cy="2670755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670755" cy="2670755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542" tIns="38542" rIns="38542" bIns="38542" rtlCol="0" anchor="ctr"/>
              <a:lstStyle/>
              <a:p>
                <a:pPr algn="ctr">
                  <a:lnSpc>
                    <a:spcPts val="2252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228152" y="228152"/>
              <a:ext cx="2214450" cy="2214450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DC63F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542" tIns="38542" rIns="38542" bIns="38542" rtlCol="0" anchor="ctr"/>
              <a:lstStyle/>
              <a:p>
                <a:pPr algn="ctr">
                  <a:lnSpc>
                    <a:spcPts val="2252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458193" y="292644"/>
              <a:ext cx="1754368" cy="1841856"/>
            </a:xfrm>
            <a:custGeom>
              <a:avLst/>
              <a:gdLst/>
              <a:ahLst/>
              <a:cxnLst/>
              <a:rect l="l" t="t" r="r" b="b"/>
              <a:pathLst>
                <a:path w="1754368" h="1841856">
                  <a:moveTo>
                    <a:pt x="0" y="0"/>
                  </a:moveTo>
                  <a:lnTo>
                    <a:pt x="1754368" y="0"/>
                  </a:lnTo>
                  <a:lnTo>
                    <a:pt x="1754368" y="1841856"/>
                  </a:lnTo>
                  <a:lnTo>
                    <a:pt x="0" y="1841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5000044" y="0"/>
            <a:ext cx="2259256" cy="5034554"/>
          </a:xfrm>
          <a:custGeom>
            <a:avLst/>
            <a:gdLst/>
            <a:ahLst/>
            <a:cxnLst/>
            <a:rect l="l" t="t" r="r" b="b"/>
            <a:pathLst>
              <a:path w="2259256" h="5034554">
                <a:moveTo>
                  <a:pt x="0" y="0"/>
                </a:moveTo>
                <a:lnTo>
                  <a:pt x="2259256" y="0"/>
                </a:lnTo>
                <a:lnTo>
                  <a:pt x="2259256" y="5034554"/>
                </a:lnTo>
                <a:lnTo>
                  <a:pt x="0" y="50345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781385" y="8463063"/>
            <a:ext cx="4346753" cy="1384605"/>
          </a:xfrm>
          <a:custGeom>
            <a:avLst/>
            <a:gdLst/>
            <a:ahLst/>
            <a:cxnLst/>
            <a:rect l="l" t="t" r="r" b="b"/>
            <a:pathLst>
              <a:path w="4346753" h="1384605">
                <a:moveTo>
                  <a:pt x="0" y="0"/>
                </a:moveTo>
                <a:lnTo>
                  <a:pt x="4346753" y="0"/>
                </a:lnTo>
                <a:lnTo>
                  <a:pt x="4346753" y="1384606"/>
                </a:lnTo>
                <a:lnTo>
                  <a:pt x="0" y="13846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53617" y="8327730"/>
            <a:ext cx="10427768" cy="8703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4400" b="1" spc="168" dirty="0">
                <a:solidFill>
                  <a:srgbClr val="14507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 Classic"/>
              </a:rPr>
              <a:t>Siuslaw Estuary Trail Contract Award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53617" y="9304952"/>
            <a:ext cx="6209109" cy="358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2"/>
              </a:lnSpc>
              <a:spcBef>
                <a:spcPct val="0"/>
              </a:spcBef>
            </a:pPr>
            <a:r>
              <a:rPr lang="en-US" sz="2400" dirty="0">
                <a:solidFill>
                  <a:srgbClr val="14507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 Classic"/>
              </a:rPr>
              <a:t>MIKE MILLER, DIRECTOR PUBLIC WORKS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5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00044" y="-17060"/>
            <a:ext cx="2259256" cy="5034554"/>
          </a:xfrm>
          <a:custGeom>
            <a:avLst/>
            <a:gdLst/>
            <a:ahLst/>
            <a:cxnLst/>
            <a:rect l="l" t="t" r="r" b="b"/>
            <a:pathLst>
              <a:path w="2259256" h="5034554">
                <a:moveTo>
                  <a:pt x="0" y="0"/>
                </a:moveTo>
                <a:lnTo>
                  <a:pt x="2259256" y="0"/>
                </a:lnTo>
                <a:lnTo>
                  <a:pt x="2259256" y="5034555"/>
                </a:lnTo>
                <a:lnTo>
                  <a:pt x="0" y="5034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128139" y="1498685"/>
            <a:ext cx="2003066" cy="2003066"/>
            <a:chOff x="0" y="0"/>
            <a:chExt cx="2670755" cy="2670755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670755" cy="2670755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542" tIns="38542" rIns="38542" bIns="38542" rtlCol="0" anchor="ctr"/>
              <a:lstStyle/>
              <a:p>
                <a:pPr algn="ctr">
                  <a:lnSpc>
                    <a:spcPts val="2252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228152" y="228152"/>
              <a:ext cx="2214450" cy="221445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DC63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542" tIns="38542" rIns="38542" bIns="38542" rtlCol="0" anchor="ctr"/>
              <a:lstStyle/>
              <a:p>
                <a:pPr algn="ctr">
                  <a:lnSpc>
                    <a:spcPts val="2252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458193" y="292644"/>
              <a:ext cx="1754368" cy="1841856"/>
            </a:xfrm>
            <a:custGeom>
              <a:avLst/>
              <a:gdLst/>
              <a:ahLst/>
              <a:cxnLst/>
              <a:rect l="l" t="t" r="r" b="b"/>
              <a:pathLst>
                <a:path w="1754368" h="1841856">
                  <a:moveTo>
                    <a:pt x="0" y="0"/>
                  </a:moveTo>
                  <a:lnTo>
                    <a:pt x="1754368" y="0"/>
                  </a:lnTo>
                  <a:lnTo>
                    <a:pt x="1754368" y="1841856"/>
                  </a:lnTo>
                  <a:lnTo>
                    <a:pt x="0" y="1841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826575" y="7975410"/>
            <a:ext cx="5495304" cy="1750462"/>
          </a:xfrm>
          <a:custGeom>
            <a:avLst/>
            <a:gdLst/>
            <a:ahLst/>
            <a:cxnLst/>
            <a:rect l="l" t="t" r="r" b="b"/>
            <a:pathLst>
              <a:path w="5495304" h="1750462">
                <a:moveTo>
                  <a:pt x="0" y="0"/>
                </a:moveTo>
                <a:lnTo>
                  <a:pt x="5495303" y="0"/>
                </a:lnTo>
                <a:lnTo>
                  <a:pt x="5495303" y="1750463"/>
                </a:lnTo>
                <a:lnTo>
                  <a:pt x="0" y="17504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502999"/>
            <a:ext cx="7335379" cy="90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b="1" spc="168" dirty="0">
                <a:solidFill>
                  <a:srgbClr val="14507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 Classic"/>
              </a:rPr>
              <a:t>Questions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1465659"/>
            <a:ext cx="6209109" cy="358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2"/>
              </a:lnSpc>
              <a:spcBef>
                <a:spcPct val="0"/>
              </a:spcBef>
            </a:pPr>
            <a:r>
              <a:rPr lang="en-US" sz="2400" dirty="0">
                <a:solidFill>
                  <a:srgbClr val="14507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 Classic"/>
              </a:rPr>
              <a:t>MIKE MILLER, DIRECTOR PUBLIC WORKS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88853" y="107217"/>
            <a:ext cx="11510293" cy="1100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32"/>
              </a:lnSpc>
              <a:spcBef>
                <a:spcPct val="0"/>
              </a:spcBef>
            </a:pPr>
            <a:r>
              <a:rPr lang="en-US" sz="7200" b="1" spc="215" dirty="0">
                <a:solidFill>
                  <a:srgbClr val="19191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Bids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14665" y="1913252"/>
            <a:ext cx="10977716" cy="994502"/>
            <a:chOff x="0" y="0"/>
            <a:chExt cx="14636954" cy="13260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24120" cy="1326003"/>
            </a:xfrm>
            <a:custGeom>
              <a:avLst/>
              <a:gdLst/>
              <a:ahLst/>
              <a:cxnLst/>
              <a:rect l="l" t="t" r="r" b="b"/>
              <a:pathLst>
                <a:path w="8137541" h="1113790">
                  <a:moveTo>
                    <a:pt x="7585091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7585091" y="1113790"/>
                  </a:lnTo>
                  <a:lnTo>
                    <a:pt x="8137541" y="558800"/>
                  </a:lnTo>
                  <a:lnTo>
                    <a:pt x="7585091" y="0"/>
                  </a:lnTo>
                  <a:close/>
                </a:path>
              </a:pathLst>
            </a:custGeom>
            <a:solidFill>
              <a:srgbClr val="191919">
                <a:alpha val="60000"/>
              </a:srgbClr>
            </a:solidFill>
          </p:spPr>
        </p:sp>
        <p:grpSp>
          <p:nvGrpSpPr>
            <p:cNvPr id="8" name="Group 8"/>
            <p:cNvGrpSpPr/>
            <p:nvPr/>
          </p:nvGrpSpPr>
          <p:grpSpPr>
            <a:xfrm>
              <a:off x="7568034" y="0"/>
              <a:ext cx="7068920" cy="1326003"/>
              <a:chOff x="0" y="0"/>
              <a:chExt cx="5796346" cy="11137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796346" cy="1113790"/>
              </a:xfrm>
              <a:custGeom>
                <a:avLst/>
                <a:gdLst/>
                <a:ahLst/>
                <a:cxnLst/>
                <a:rect l="l" t="t" r="r" b="b"/>
                <a:pathLst>
                  <a:path w="5796346" h="1113790">
                    <a:moveTo>
                      <a:pt x="524389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5243896" y="1113790"/>
                    </a:lnTo>
                    <a:lnTo>
                      <a:pt x="5796346" y="558800"/>
                    </a:lnTo>
                    <a:lnTo>
                      <a:pt x="5243896" y="0"/>
                    </a:lnTo>
                    <a:close/>
                  </a:path>
                </a:pathLst>
              </a:custGeom>
              <a:solidFill>
                <a:srgbClr val="145072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216238" y="195699"/>
                <a:ext cx="765362" cy="739463"/>
              </a:xfrm>
              <a:custGeom>
                <a:avLst/>
                <a:gdLst/>
                <a:ahLst/>
                <a:cxnLst/>
                <a:rect l="l" t="t" r="r" b="b"/>
                <a:pathLst>
                  <a:path w="796232" h="762069">
                    <a:moveTo>
                      <a:pt x="398116" y="34"/>
                    </a:moveTo>
                    <a:cubicBezTo>
                      <a:pt x="261975" y="0"/>
                      <a:pt x="136161" y="72610"/>
                      <a:pt x="68080" y="190506"/>
                    </a:cubicBezTo>
                    <a:cubicBezTo>
                      <a:pt x="0" y="308402"/>
                      <a:pt x="0" y="453666"/>
                      <a:pt x="68080" y="571562"/>
                    </a:cubicBezTo>
                    <a:cubicBezTo>
                      <a:pt x="136161" y="689458"/>
                      <a:pt x="261975" y="762068"/>
                      <a:pt x="398116" y="762034"/>
                    </a:cubicBezTo>
                    <a:cubicBezTo>
                      <a:pt x="534257" y="762068"/>
                      <a:pt x="660071" y="689458"/>
                      <a:pt x="728152" y="571562"/>
                    </a:cubicBezTo>
                    <a:cubicBezTo>
                      <a:pt x="796232" y="453666"/>
                      <a:pt x="796232" y="308402"/>
                      <a:pt x="728152" y="190506"/>
                    </a:cubicBezTo>
                    <a:cubicBezTo>
                      <a:pt x="660071" y="72610"/>
                      <a:pt x="534257" y="0"/>
                      <a:pt x="398116" y="3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Freeform 11"/>
            <p:cNvSpPr/>
            <p:nvPr/>
          </p:nvSpPr>
          <p:spPr>
            <a:xfrm>
              <a:off x="7847477" y="192454"/>
              <a:ext cx="939582" cy="939582"/>
            </a:xfrm>
            <a:custGeom>
              <a:avLst/>
              <a:gdLst/>
              <a:ahLst/>
              <a:cxnLst/>
              <a:rect l="l" t="t" r="r" b="b"/>
              <a:pathLst>
                <a:path w="939582" h="939582">
                  <a:moveTo>
                    <a:pt x="0" y="0"/>
                  </a:moveTo>
                  <a:lnTo>
                    <a:pt x="939582" y="0"/>
                  </a:lnTo>
                  <a:lnTo>
                    <a:pt x="939582" y="939582"/>
                  </a:lnTo>
                  <a:lnTo>
                    <a:pt x="0" y="939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9452645" y="102175"/>
              <a:ext cx="4225022" cy="986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4200" b="1" spc="84" dirty="0">
                  <a:solidFill>
                    <a:srgbClr val="FFFF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Lato Bold"/>
                </a:rPr>
                <a:t>$462,309.85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16694" y="182185"/>
              <a:ext cx="6063837" cy="845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00"/>
                </a:lnSpc>
              </a:pPr>
              <a:r>
                <a:rPr lang="en-US" sz="3600" spc="72" dirty="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Laskey-Clifton Corp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4665" y="3182845"/>
            <a:ext cx="12391174" cy="994502"/>
            <a:chOff x="0" y="0"/>
            <a:chExt cx="16521565" cy="132600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745604" cy="1326003"/>
            </a:xfrm>
            <a:custGeom>
              <a:avLst/>
              <a:gdLst/>
              <a:ahLst/>
              <a:cxnLst/>
              <a:rect l="l" t="t" r="r" b="b"/>
              <a:pathLst>
                <a:path w="9631116" h="1113790">
                  <a:moveTo>
                    <a:pt x="90786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9078666" y="1113790"/>
                  </a:lnTo>
                  <a:lnTo>
                    <a:pt x="9631116" y="558800"/>
                  </a:lnTo>
                  <a:lnTo>
                    <a:pt x="9078666" y="0"/>
                  </a:lnTo>
                  <a:close/>
                </a:path>
              </a:pathLst>
            </a:custGeom>
            <a:solidFill>
              <a:srgbClr val="191919">
                <a:alpha val="60000"/>
              </a:srgbClr>
            </a:solidFill>
          </p:spPr>
        </p:sp>
        <p:grpSp>
          <p:nvGrpSpPr>
            <p:cNvPr id="18" name="Group 18"/>
            <p:cNvGrpSpPr/>
            <p:nvPr/>
          </p:nvGrpSpPr>
          <p:grpSpPr>
            <a:xfrm>
              <a:off x="9452645" y="0"/>
              <a:ext cx="7068920" cy="1326003"/>
              <a:chOff x="0" y="0"/>
              <a:chExt cx="5796346" cy="111379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796346" cy="1113790"/>
              </a:xfrm>
              <a:custGeom>
                <a:avLst/>
                <a:gdLst/>
                <a:ahLst/>
                <a:cxnLst/>
                <a:rect l="l" t="t" r="r" b="b"/>
                <a:pathLst>
                  <a:path w="5796346" h="1113790">
                    <a:moveTo>
                      <a:pt x="524389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5243896" y="1113790"/>
                    </a:lnTo>
                    <a:lnTo>
                      <a:pt x="5796346" y="558800"/>
                    </a:lnTo>
                    <a:lnTo>
                      <a:pt x="5243896" y="0"/>
                    </a:lnTo>
                    <a:close/>
                  </a:path>
                </a:pathLst>
              </a:custGeom>
              <a:solidFill>
                <a:srgbClr val="13538A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216114" y="186527"/>
                <a:ext cx="770435" cy="739463"/>
              </a:xfrm>
              <a:custGeom>
                <a:avLst/>
                <a:gdLst/>
                <a:ahLst/>
                <a:cxnLst/>
                <a:rect l="l" t="t" r="r" b="b"/>
                <a:pathLst>
                  <a:path w="796232" h="762069">
                    <a:moveTo>
                      <a:pt x="398116" y="34"/>
                    </a:moveTo>
                    <a:cubicBezTo>
                      <a:pt x="261975" y="0"/>
                      <a:pt x="136161" y="72610"/>
                      <a:pt x="68080" y="190506"/>
                    </a:cubicBezTo>
                    <a:cubicBezTo>
                      <a:pt x="0" y="308402"/>
                      <a:pt x="0" y="453666"/>
                      <a:pt x="68080" y="571562"/>
                    </a:cubicBezTo>
                    <a:cubicBezTo>
                      <a:pt x="136161" y="689458"/>
                      <a:pt x="261975" y="762068"/>
                      <a:pt x="398116" y="762034"/>
                    </a:cubicBezTo>
                    <a:cubicBezTo>
                      <a:pt x="534257" y="762068"/>
                      <a:pt x="660071" y="689458"/>
                      <a:pt x="728152" y="571562"/>
                    </a:cubicBezTo>
                    <a:cubicBezTo>
                      <a:pt x="796232" y="453666"/>
                      <a:pt x="796232" y="308402"/>
                      <a:pt x="728152" y="190506"/>
                    </a:cubicBezTo>
                    <a:cubicBezTo>
                      <a:pt x="660071" y="72610"/>
                      <a:pt x="534257" y="0"/>
                      <a:pt x="398116" y="3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1" name="Freeform 21"/>
            <p:cNvSpPr/>
            <p:nvPr/>
          </p:nvSpPr>
          <p:spPr>
            <a:xfrm>
              <a:off x="9716208" y="192454"/>
              <a:ext cx="939582" cy="939582"/>
            </a:xfrm>
            <a:custGeom>
              <a:avLst/>
              <a:gdLst/>
              <a:ahLst/>
              <a:cxnLst/>
              <a:rect l="l" t="t" r="r" b="b"/>
              <a:pathLst>
                <a:path w="939582" h="939582">
                  <a:moveTo>
                    <a:pt x="0" y="0"/>
                  </a:moveTo>
                  <a:lnTo>
                    <a:pt x="939582" y="0"/>
                  </a:lnTo>
                  <a:lnTo>
                    <a:pt x="939582" y="939582"/>
                  </a:lnTo>
                  <a:lnTo>
                    <a:pt x="0" y="939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11102494" y="102175"/>
              <a:ext cx="4417394" cy="986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4200" b="1" spc="84" dirty="0">
                  <a:solidFill>
                    <a:srgbClr val="FFFF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Lato Bold"/>
                </a:rPr>
                <a:t>$473,885.00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16694" y="182185"/>
              <a:ext cx="7597300" cy="845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00"/>
                </a:lnSpc>
              </a:pPr>
              <a:r>
                <a:rPr lang="en-US" sz="3600" spc="72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Ray Wells, Inc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14665" y="4452438"/>
            <a:ext cx="13804633" cy="994502"/>
            <a:chOff x="0" y="0"/>
            <a:chExt cx="18406177" cy="132600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756468" cy="1326003"/>
            </a:xfrm>
            <a:custGeom>
              <a:avLst/>
              <a:gdLst/>
              <a:ahLst/>
              <a:cxnLst/>
              <a:rect l="l" t="t" r="r" b="b"/>
              <a:pathLst>
                <a:path w="11279977" h="1113790">
                  <a:moveTo>
                    <a:pt x="107275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0727527" y="1113790"/>
                  </a:lnTo>
                  <a:lnTo>
                    <a:pt x="11279977" y="558800"/>
                  </a:lnTo>
                  <a:lnTo>
                    <a:pt x="10727527" y="0"/>
                  </a:lnTo>
                  <a:close/>
                </a:path>
              </a:pathLst>
            </a:custGeom>
            <a:solidFill>
              <a:srgbClr val="191919">
                <a:alpha val="60000"/>
              </a:srgbClr>
            </a:solidFill>
          </p:spPr>
        </p:sp>
        <p:grpSp>
          <p:nvGrpSpPr>
            <p:cNvPr id="28" name="Group 28"/>
            <p:cNvGrpSpPr/>
            <p:nvPr/>
          </p:nvGrpSpPr>
          <p:grpSpPr>
            <a:xfrm>
              <a:off x="11337257" y="0"/>
              <a:ext cx="7068920" cy="1326003"/>
              <a:chOff x="0" y="0"/>
              <a:chExt cx="5796346" cy="111379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5796346" cy="1113790"/>
              </a:xfrm>
              <a:custGeom>
                <a:avLst/>
                <a:gdLst/>
                <a:ahLst/>
                <a:cxnLst/>
                <a:rect l="l" t="t" r="r" b="b"/>
                <a:pathLst>
                  <a:path w="5796346" h="1113790">
                    <a:moveTo>
                      <a:pt x="524389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5243896" y="1113790"/>
                    </a:lnTo>
                    <a:lnTo>
                      <a:pt x="5796346" y="558800"/>
                    </a:lnTo>
                    <a:lnTo>
                      <a:pt x="5243896" y="0"/>
                    </a:lnTo>
                    <a:close/>
                  </a:path>
                </a:pathLst>
              </a:custGeom>
              <a:solidFill>
                <a:srgbClr val="2C92D5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214638" y="175224"/>
                <a:ext cx="738273" cy="739463"/>
              </a:xfrm>
              <a:custGeom>
                <a:avLst/>
                <a:gdLst/>
                <a:ahLst/>
                <a:cxnLst/>
                <a:rect l="l" t="t" r="r" b="b"/>
                <a:pathLst>
                  <a:path w="796232" h="762069">
                    <a:moveTo>
                      <a:pt x="398116" y="34"/>
                    </a:moveTo>
                    <a:cubicBezTo>
                      <a:pt x="261975" y="0"/>
                      <a:pt x="136161" y="72610"/>
                      <a:pt x="68080" y="190506"/>
                    </a:cubicBezTo>
                    <a:cubicBezTo>
                      <a:pt x="0" y="308402"/>
                      <a:pt x="0" y="453666"/>
                      <a:pt x="68080" y="571562"/>
                    </a:cubicBezTo>
                    <a:cubicBezTo>
                      <a:pt x="136161" y="689458"/>
                      <a:pt x="261975" y="762068"/>
                      <a:pt x="398116" y="762034"/>
                    </a:cubicBezTo>
                    <a:cubicBezTo>
                      <a:pt x="534257" y="762068"/>
                      <a:pt x="660071" y="689458"/>
                      <a:pt x="728152" y="571562"/>
                    </a:cubicBezTo>
                    <a:cubicBezTo>
                      <a:pt x="796232" y="453666"/>
                      <a:pt x="796232" y="308402"/>
                      <a:pt x="728152" y="190506"/>
                    </a:cubicBezTo>
                    <a:cubicBezTo>
                      <a:pt x="660071" y="72610"/>
                      <a:pt x="534257" y="0"/>
                      <a:pt x="398116" y="3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31" name="Freeform 31"/>
            <p:cNvSpPr/>
            <p:nvPr/>
          </p:nvSpPr>
          <p:spPr>
            <a:xfrm>
              <a:off x="11599019" y="192454"/>
              <a:ext cx="939582" cy="939582"/>
            </a:xfrm>
            <a:custGeom>
              <a:avLst/>
              <a:gdLst/>
              <a:ahLst/>
              <a:cxnLst/>
              <a:rect l="l" t="t" r="r" b="b"/>
              <a:pathLst>
                <a:path w="939582" h="939582">
                  <a:moveTo>
                    <a:pt x="0" y="0"/>
                  </a:moveTo>
                  <a:lnTo>
                    <a:pt x="939581" y="0"/>
                  </a:lnTo>
                  <a:lnTo>
                    <a:pt x="939581" y="939582"/>
                  </a:lnTo>
                  <a:lnTo>
                    <a:pt x="0" y="939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12987105" y="102175"/>
              <a:ext cx="4375003" cy="986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4200" b="1" spc="84" dirty="0">
                  <a:solidFill>
                    <a:srgbClr val="FFFF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Lato Bold"/>
                </a:rPr>
                <a:t>$478,967.00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816694" y="182185"/>
              <a:ext cx="9316413" cy="845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00"/>
                </a:lnSpc>
              </a:pPr>
              <a:r>
                <a:rPr lang="en-US" sz="3600" spc="72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Morello Construction, Inc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314665" y="5725746"/>
            <a:ext cx="15218091" cy="994502"/>
            <a:chOff x="0" y="0"/>
            <a:chExt cx="20290788" cy="132600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5641079" cy="1326003"/>
            </a:xfrm>
            <a:custGeom>
              <a:avLst/>
              <a:gdLst/>
              <a:ahLst/>
              <a:cxnLst/>
              <a:rect l="l" t="t" r="r" b="b"/>
              <a:pathLst>
                <a:path w="12825313" h="1113790">
                  <a:moveTo>
                    <a:pt x="12272863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2272863" y="1113790"/>
                  </a:lnTo>
                  <a:lnTo>
                    <a:pt x="12825313" y="558800"/>
                  </a:lnTo>
                  <a:lnTo>
                    <a:pt x="12272863" y="0"/>
                  </a:lnTo>
                  <a:close/>
                </a:path>
              </a:pathLst>
            </a:custGeom>
            <a:solidFill>
              <a:srgbClr val="191919">
                <a:alpha val="60000"/>
              </a:srgbClr>
            </a:solidFill>
          </p:spPr>
        </p:sp>
        <p:grpSp>
          <p:nvGrpSpPr>
            <p:cNvPr id="38" name="Group 38"/>
            <p:cNvGrpSpPr/>
            <p:nvPr/>
          </p:nvGrpSpPr>
          <p:grpSpPr>
            <a:xfrm>
              <a:off x="13221868" y="0"/>
              <a:ext cx="7068920" cy="1326003"/>
              <a:chOff x="0" y="0"/>
              <a:chExt cx="5796346" cy="111379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5796346" cy="1113790"/>
              </a:xfrm>
              <a:custGeom>
                <a:avLst/>
                <a:gdLst/>
                <a:ahLst/>
                <a:cxnLst/>
                <a:rect l="l" t="t" r="r" b="b"/>
                <a:pathLst>
                  <a:path w="5796346" h="1113790">
                    <a:moveTo>
                      <a:pt x="524389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5243896" y="1113790"/>
                    </a:lnTo>
                    <a:lnTo>
                      <a:pt x="5796346" y="558800"/>
                    </a:lnTo>
                    <a:lnTo>
                      <a:pt x="5243896" y="0"/>
                    </a:lnTo>
                    <a:close/>
                  </a:path>
                </a:pathLst>
              </a:custGeom>
              <a:solidFill>
                <a:srgbClr val="37C9EF"/>
              </a:solidFill>
            </p:spPr>
          </p:sp>
          <p:sp>
            <p:nvSpPr>
              <p:cNvPr id="40" name="Freeform 40"/>
              <p:cNvSpPr/>
              <p:nvPr/>
            </p:nvSpPr>
            <p:spPr>
              <a:xfrm>
                <a:off x="224807" y="188230"/>
                <a:ext cx="770435" cy="710455"/>
              </a:xfrm>
              <a:custGeom>
                <a:avLst/>
                <a:gdLst/>
                <a:ahLst/>
                <a:cxnLst/>
                <a:rect l="l" t="t" r="r" b="b"/>
                <a:pathLst>
                  <a:path w="796232" h="762069">
                    <a:moveTo>
                      <a:pt x="398116" y="34"/>
                    </a:moveTo>
                    <a:cubicBezTo>
                      <a:pt x="261975" y="0"/>
                      <a:pt x="136161" y="72610"/>
                      <a:pt x="68080" y="190506"/>
                    </a:cubicBezTo>
                    <a:cubicBezTo>
                      <a:pt x="0" y="308402"/>
                      <a:pt x="0" y="453666"/>
                      <a:pt x="68080" y="571562"/>
                    </a:cubicBezTo>
                    <a:cubicBezTo>
                      <a:pt x="136161" y="689458"/>
                      <a:pt x="261975" y="762068"/>
                      <a:pt x="398116" y="762034"/>
                    </a:cubicBezTo>
                    <a:cubicBezTo>
                      <a:pt x="534257" y="762068"/>
                      <a:pt x="660071" y="689458"/>
                      <a:pt x="728152" y="571562"/>
                    </a:cubicBezTo>
                    <a:cubicBezTo>
                      <a:pt x="796232" y="453666"/>
                      <a:pt x="796232" y="308402"/>
                      <a:pt x="728152" y="190506"/>
                    </a:cubicBezTo>
                    <a:cubicBezTo>
                      <a:pt x="660071" y="72610"/>
                      <a:pt x="534257" y="0"/>
                      <a:pt x="398116" y="3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41" name="Freeform 41"/>
            <p:cNvSpPr/>
            <p:nvPr/>
          </p:nvSpPr>
          <p:spPr>
            <a:xfrm>
              <a:off x="13496030" y="177214"/>
              <a:ext cx="939582" cy="939582"/>
            </a:xfrm>
            <a:custGeom>
              <a:avLst/>
              <a:gdLst/>
              <a:ahLst/>
              <a:cxnLst/>
              <a:rect l="l" t="t" r="r" b="b"/>
              <a:pathLst>
                <a:path w="939582" h="939582">
                  <a:moveTo>
                    <a:pt x="0" y="0"/>
                  </a:moveTo>
                  <a:lnTo>
                    <a:pt x="939582" y="0"/>
                  </a:lnTo>
                  <a:lnTo>
                    <a:pt x="939582" y="939582"/>
                  </a:lnTo>
                  <a:lnTo>
                    <a:pt x="0" y="939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TextBox 42"/>
            <p:cNvSpPr txBox="1"/>
            <p:nvPr/>
          </p:nvSpPr>
          <p:spPr>
            <a:xfrm>
              <a:off x="14871717" y="102175"/>
              <a:ext cx="4332612" cy="986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4200" spc="84" dirty="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rPr>
                <a:t>$</a:t>
              </a:r>
              <a:r>
                <a:rPr lang="en-US" sz="4200" b="1" spc="84" dirty="0">
                  <a:solidFill>
                    <a:srgbClr val="FFFF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Lato Bold"/>
                </a:rPr>
                <a:t>498,752.95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816694" y="182185"/>
              <a:ext cx="12405175" cy="845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00"/>
                </a:lnSpc>
              </a:pPr>
              <a:r>
                <a:rPr lang="en-US" sz="3600" spc="72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NW Construction General Contracting, Inc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314665" y="6995339"/>
            <a:ext cx="16631550" cy="994502"/>
            <a:chOff x="0" y="0"/>
            <a:chExt cx="22175400" cy="1326003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7574117" cy="1326003"/>
            </a:xfrm>
            <a:custGeom>
              <a:avLst/>
              <a:gdLst/>
              <a:ahLst/>
              <a:cxnLst/>
              <a:rect l="l" t="t" r="r" b="b"/>
              <a:pathLst>
                <a:path w="14410359" h="111379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60000"/>
              </a:srgbClr>
            </a:solidFill>
          </p:spPr>
        </p:sp>
        <p:grpSp>
          <p:nvGrpSpPr>
            <p:cNvPr id="48" name="Group 48"/>
            <p:cNvGrpSpPr/>
            <p:nvPr/>
          </p:nvGrpSpPr>
          <p:grpSpPr>
            <a:xfrm>
              <a:off x="15106480" y="0"/>
              <a:ext cx="7068920" cy="1326003"/>
              <a:chOff x="0" y="0"/>
              <a:chExt cx="5796346" cy="111379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5796346" cy="1113790"/>
              </a:xfrm>
              <a:custGeom>
                <a:avLst/>
                <a:gdLst/>
                <a:ahLst/>
                <a:cxnLst/>
                <a:rect l="l" t="t" r="r" b="b"/>
                <a:pathLst>
                  <a:path w="5796346" h="1113790">
                    <a:moveTo>
                      <a:pt x="524389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5243896" y="1113790"/>
                    </a:lnTo>
                    <a:lnTo>
                      <a:pt x="5796346" y="558800"/>
                    </a:lnTo>
                    <a:lnTo>
                      <a:pt x="5243896" y="0"/>
                    </a:lnTo>
                    <a:close/>
                  </a:path>
                </a:pathLst>
              </a:custGeom>
              <a:solidFill>
                <a:srgbClr val="3EDAD8"/>
              </a:solidFill>
            </p:spPr>
          </p:sp>
          <p:sp>
            <p:nvSpPr>
              <p:cNvPr id="50" name="Freeform 50"/>
              <p:cNvSpPr/>
              <p:nvPr/>
            </p:nvSpPr>
            <p:spPr>
              <a:xfrm>
                <a:off x="237527" y="175814"/>
                <a:ext cx="728255" cy="737714"/>
              </a:xfrm>
              <a:custGeom>
                <a:avLst/>
                <a:gdLst/>
                <a:ahLst/>
                <a:cxnLst/>
                <a:rect l="l" t="t" r="r" b="b"/>
                <a:pathLst>
                  <a:path w="796232" h="762069">
                    <a:moveTo>
                      <a:pt x="398116" y="34"/>
                    </a:moveTo>
                    <a:cubicBezTo>
                      <a:pt x="261975" y="0"/>
                      <a:pt x="136161" y="72610"/>
                      <a:pt x="68080" y="190506"/>
                    </a:cubicBezTo>
                    <a:cubicBezTo>
                      <a:pt x="0" y="308402"/>
                      <a:pt x="0" y="453666"/>
                      <a:pt x="68080" y="571562"/>
                    </a:cubicBezTo>
                    <a:cubicBezTo>
                      <a:pt x="136161" y="689458"/>
                      <a:pt x="261975" y="762068"/>
                      <a:pt x="398116" y="762034"/>
                    </a:cubicBezTo>
                    <a:cubicBezTo>
                      <a:pt x="534257" y="762068"/>
                      <a:pt x="660071" y="689458"/>
                      <a:pt x="728152" y="571562"/>
                    </a:cubicBezTo>
                    <a:cubicBezTo>
                      <a:pt x="796232" y="453666"/>
                      <a:pt x="796232" y="308402"/>
                      <a:pt x="728152" y="190506"/>
                    </a:cubicBezTo>
                    <a:cubicBezTo>
                      <a:pt x="660071" y="72610"/>
                      <a:pt x="534257" y="0"/>
                      <a:pt x="398116" y="3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1" name="Freeform 51"/>
            <p:cNvSpPr/>
            <p:nvPr/>
          </p:nvSpPr>
          <p:spPr>
            <a:xfrm>
              <a:off x="15370436" y="192454"/>
              <a:ext cx="939582" cy="939582"/>
            </a:xfrm>
            <a:custGeom>
              <a:avLst/>
              <a:gdLst/>
              <a:ahLst/>
              <a:cxnLst/>
              <a:rect l="l" t="t" r="r" b="b"/>
              <a:pathLst>
                <a:path w="939582" h="939582">
                  <a:moveTo>
                    <a:pt x="0" y="0"/>
                  </a:moveTo>
                  <a:lnTo>
                    <a:pt x="939582" y="0"/>
                  </a:lnTo>
                  <a:lnTo>
                    <a:pt x="939582" y="939582"/>
                  </a:lnTo>
                  <a:lnTo>
                    <a:pt x="0" y="939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TextBox 52"/>
            <p:cNvSpPr txBox="1"/>
            <p:nvPr/>
          </p:nvSpPr>
          <p:spPr>
            <a:xfrm>
              <a:off x="16756328" y="102175"/>
              <a:ext cx="4290220" cy="986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4200" spc="84" dirty="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rPr>
                <a:t>$</a:t>
              </a:r>
              <a:r>
                <a:rPr lang="en-US" sz="4200" b="1" spc="84" dirty="0">
                  <a:solidFill>
                    <a:srgbClr val="FFFF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Lato Bold"/>
                </a:rPr>
                <a:t>514,513.00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816694" y="182185"/>
              <a:ext cx="12942410" cy="845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00"/>
                </a:lnSpc>
              </a:pPr>
              <a:r>
                <a:rPr lang="en-US" sz="3600" spc="72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Cascade Civil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314665" y="8264932"/>
            <a:ext cx="17658670" cy="994502"/>
            <a:chOff x="0" y="0"/>
            <a:chExt cx="23544894" cy="1326003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18580565" cy="1326003"/>
            </a:xfrm>
            <a:custGeom>
              <a:avLst/>
              <a:gdLst/>
              <a:ahLst/>
              <a:cxnLst/>
              <a:rect l="l" t="t" r="r" b="b"/>
              <a:pathLst>
                <a:path w="15235622" h="1113790">
                  <a:moveTo>
                    <a:pt x="14683172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4683172" y="1113790"/>
                  </a:lnTo>
                  <a:lnTo>
                    <a:pt x="15235622" y="558800"/>
                  </a:lnTo>
                  <a:lnTo>
                    <a:pt x="14683172" y="0"/>
                  </a:lnTo>
                  <a:close/>
                </a:path>
              </a:pathLst>
            </a:custGeom>
            <a:solidFill>
              <a:srgbClr val="191919">
                <a:alpha val="60000"/>
              </a:srgbClr>
            </a:solidFill>
          </p:spPr>
        </p:sp>
        <p:grpSp>
          <p:nvGrpSpPr>
            <p:cNvPr id="58" name="Group 58"/>
            <p:cNvGrpSpPr/>
            <p:nvPr/>
          </p:nvGrpSpPr>
          <p:grpSpPr>
            <a:xfrm>
              <a:off x="16475974" y="0"/>
              <a:ext cx="7068920" cy="1326003"/>
              <a:chOff x="0" y="0"/>
              <a:chExt cx="5796346" cy="111379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5796346" cy="1113790"/>
              </a:xfrm>
              <a:custGeom>
                <a:avLst/>
                <a:gdLst/>
                <a:ahLst/>
                <a:cxnLst/>
                <a:rect l="l" t="t" r="r" b="b"/>
                <a:pathLst>
                  <a:path w="5796346" h="1113790">
                    <a:moveTo>
                      <a:pt x="524389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5243896" y="1113790"/>
                    </a:lnTo>
                    <a:lnTo>
                      <a:pt x="5796346" y="558800"/>
                    </a:lnTo>
                    <a:lnTo>
                      <a:pt x="5243896" y="0"/>
                    </a:lnTo>
                    <a:close/>
                  </a:path>
                </a:pathLst>
              </a:custGeom>
              <a:solidFill>
                <a:srgbClr val="86EAE9"/>
              </a:solidFill>
            </p:spPr>
          </p:sp>
          <p:sp>
            <p:nvSpPr>
              <p:cNvPr id="60" name="Freeform 60"/>
              <p:cNvSpPr/>
              <p:nvPr/>
            </p:nvSpPr>
            <p:spPr>
              <a:xfrm>
                <a:off x="227266" y="175224"/>
                <a:ext cx="757167" cy="739463"/>
              </a:xfrm>
              <a:custGeom>
                <a:avLst/>
                <a:gdLst/>
                <a:ahLst/>
                <a:cxnLst/>
                <a:rect l="l" t="t" r="r" b="b"/>
                <a:pathLst>
                  <a:path w="796232" h="762069">
                    <a:moveTo>
                      <a:pt x="398116" y="34"/>
                    </a:moveTo>
                    <a:cubicBezTo>
                      <a:pt x="261975" y="0"/>
                      <a:pt x="136161" y="72610"/>
                      <a:pt x="68080" y="190506"/>
                    </a:cubicBezTo>
                    <a:cubicBezTo>
                      <a:pt x="0" y="308402"/>
                      <a:pt x="0" y="453666"/>
                      <a:pt x="68080" y="571562"/>
                    </a:cubicBezTo>
                    <a:cubicBezTo>
                      <a:pt x="136161" y="689458"/>
                      <a:pt x="261975" y="762068"/>
                      <a:pt x="398116" y="762034"/>
                    </a:cubicBezTo>
                    <a:cubicBezTo>
                      <a:pt x="534257" y="762068"/>
                      <a:pt x="660071" y="689458"/>
                      <a:pt x="728152" y="571562"/>
                    </a:cubicBezTo>
                    <a:cubicBezTo>
                      <a:pt x="796232" y="453666"/>
                      <a:pt x="796232" y="308402"/>
                      <a:pt x="728152" y="190506"/>
                    </a:cubicBezTo>
                    <a:cubicBezTo>
                      <a:pt x="660071" y="72610"/>
                      <a:pt x="534257" y="0"/>
                      <a:pt x="398116" y="3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61" name="Freeform 61"/>
            <p:cNvSpPr/>
            <p:nvPr/>
          </p:nvSpPr>
          <p:spPr>
            <a:xfrm>
              <a:off x="16756328" y="192454"/>
              <a:ext cx="939582" cy="939582"/>
            </a:xfrm>
            <a:custGeom>
              <a:avLst/>
              <a:gdLst/>
              <a:ahLst/>
              <a:cxnLst/>
              <a:rect l="l" t="t" r="r" b="b"/>
              <a:pathLst>
                <a:path w="939582" h="939582">
                  <a:moveTo>
                    <a:pt x="0" y="0"/>
                  </a:moveTo>
                  <a:lnTo>
                    <a:pt x="939582" y="0"/>
                  </a:lnTo>
                  <a:lnTo>
                    <a:pt x="939582" y="939582"/>
                  </a:lnTo>
                  <a:lnTo>
                    <a:pt x="0" y="939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TextBox 62"/>
            <p:cNvSpPr txBox="1"/>
            <p:nvPr/>
          </p:nvSpPr>
          <p:spPr>
            <a:xfrm>
              <a:off x="18132442" y="102175"/>
              <a:ext cx="4283601" cy="986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4200" spc="84" dirty="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rPr>
                <a:t>$</a:t>
              </a:r>
              <a:r>
                <a:rPr lang="en-US" sz="4200" b="1" spc="84" dirty="0">
                  <a:solidFill>
                    <a:srgbClr val="FFFF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Lato Bold"/>
                </a:rPr>
                <a:t>523,862.25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816694" y="182185"/>
              <a:ext cx="12942410" cy="845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00"/>
                </a:lnSpc>
              </a:pPr>
              <a:r>
                <a:rPr lang="en-US" sz="3600" spc="72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Knife River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4C979E-E465-400D-238D-5F064B20B4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676400" y="96975"/>
            <a:ext cx="14401800" cy="10194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507CFB-66A6-2AE2-863F-8974809CE7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63"/>
          <a:stretch/>
        </p:blipFill>
        <p:spPr>
          <a:xfrm>
            <a:off x="0" y="-21535"/>
            <a:ext cx="7721321" cy="81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59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23875"/>
            <a:ext cx="9899578" cy="9239250"/>
            <a:chOff x="0" y="0"/>
            <a:chExt cx="2607296" cy="24333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07296" cy="2433383"/>
            </a:xfrm>
            <a:custGeom>
              <a:avLst/>
              <a:gdLst/>
              <a:ahLst/>
              <a:cxnLst/>
              <a:rect l="l" t="t" r="r" b="b"/>
              <a:pathLst>
                <a:path w="2607296" h="2433383">
                  <a:moveTo>
                    <a:pt x="0" y="0"/>
                  </a:moveTo>
                  <a:lnTo>
                    <a:pt x="2607296" y="0"/>
                  </a:lnTo>
                  <a:lnTo>
                    <a:pt x="2607296" y="2433383"/>
                  </a:lnTo>
                  <a:lnTo>
                    <a:pt x="0" y="2433383"/>
                  </a:lnTo>
                  <a:close/>
                </a:path>
              </a:pathLst>
            </a:custGeom>
            <a:solidFill>
              <a:srgbClr val="00AE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607296" cy="2500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78167" y="0"/>
            <a:ext cx="9144000" cy="10287000"/>
            <a:chOff x="0" y="0"/>
            <a:chExt cx="12192000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192000" cy="137160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6916252" y="8204477"/>
            <a:ext cx="1870380" cy="1370053"/>
          </a:xfrm>
          <a:custGeom>
            <a:avLst/>
            <a:gdLst/>
            <a:ahLst/>
            <a:cxnLst/>
            <a:rect l="l" t="t" r="r" b="b"/>
            <a:pathLst>
              <a:path w="1870380" h="1370053">
                <a:moveTo>
                  <a:pt x="0" y="0"/>
                </a:moveTo>
                <a:lnTo>
                  <a:pt x="1870379" y="0"/>
                </a:lnTo>
                <a:lnTo>
                  <a:pt x="1870379" y="1370053"/>
                </a:lnTo>
                <a:lnTo>
                  <a:pt x="0" y="13700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782680" y="447675"/>
            <a:ext cx="8505320" cy="931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749"/>
              </a:lnSpc>
              <a:buFont typeface="Arial"/>
              <a:buChar char="•"/>
            </a:pPr>
            <a:r>
              <a:rPr lang="en-US" sz="2499" spc="4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12,870 square feet of gravel pathway</a:t>
            </a:r>
          </a:p>
          <a:p>
            <a:pPr marL="539748" lvl="1" indent="-269874" algn="l">
              <a:lnSpc>
                <a:spcPts val="3749"/>
              </a:lnSpc>
              <a:buFont typeface="Arial"/>
              <a:buChar char="•"/>
            </a:pPr>
            <a:r>
              <a:rPr lang="en-US" sz="2499" spc="4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50 cubic yards of foundation stabilization</a:t>
            </a:r>
          </a:p>
          <a:p>
            <a:pPr marL="539748" lvl="1" indent="-269874" algn="l">
              <a:lnSpc>
                <a:spcPts val="3749"/>
              </a:lnSpc>
              <a:buFont typeface="Arial"/>
              <a:buChar char="•"/>
            </a:pPr>
            <a:r>
              <a:rPr lang="en-US" sz="2499" spc="4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229 lineal feet of curb/gutter</a:t>
            </a:r>
          </a:p>
          <a:p>
            <a:pPr marL="539748" lvl="1" indent="-269874" algn="l">
              <a:lnSpc>
                <a:spcPts val="3749"/>
              </a:lnSpc>
              <a:buFont typeface="Arial"/>
              <a:buChar char="•"/>
            </a:pPr>
            <a:r>
              <a:rPr lang="en-US" sz="2499" spc="4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1,221 square feet of sidewalks</a:t>
            </a:r>
          </a:p>
          <a:p>
            <a:pPr marL="539748" lvl="1" indent="-269874" algn="l">
              <a:lnSpc>
                <a:spcPts val="3749"/>
              </a:lnSpc>
              <a:buFont typeface="Arial"/>
              <a:buChar char="•"/>
            </a:pPr>
            <a:r>
              <a:rPr lang="en-US" sz="2499" spc="4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266 square feet of concrete driveway</a:t>
            </a:r>
          </a:p>
          <a:p>
            <a:pPr marL="539748" lvl="1" indent="-269874" algn="l">
              <a:lnSpc>
                <a:spcPts val="3749"/>
              </a:lnSpc>
              <a:buFont typeface="Arial"/>
              <a:buChar char="•"/>
            </a:pPr>
            <a:r>
              <a:rPr lang="en-US" sz="2499" spc="4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316 square feet of valley gutter</a:t>
            </a:r>
          </a:p>
          <a:p>
            <a:pPr marL="539748" lvl="1" indent="-269874" algn="l">
              <a:lnSpc>
                <a:spcPts val="3749"/>
              </a:lnSpc>
              <a:buFont typeface="Arial"/>
              <a:buChar char="•"/>
            </a:pPr>
            <a:r>
              <a:rPr lang="en-US" sz="2499" spc="4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516 lineal feet of standard vertical curb</a:t>
            </a:r>
          </a:p>
          <a:p>
            <a:pPr marL="539748" lvl="1" indent="-269874" algn="l">
              <a:lnSpc>
                <a:spcPts val="3749"/>
              </a:lnSpc>
              <a:buFont typeface="Arial"/>
              <a:buChar char="•"/>
            </a:pPr>
            <a:r>
              <a:rPr lang="en-US" sz="2499" spc="4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440 cubic yards of aggregate base</a:t>
            </a:r>
          </a:p>
          <a:p>
            <a:pPr marL="539748" lvl="1" indent="-269874" algn="l">
              <a:lnSpc>
                <a:spcPts val="3749"/>
              </a:lnSpc>
              <a:buFont typeface="Arial"/>
              <a:buChar char="•"/>
            </a:pPr>
            <a:r>
              <a:rPr lang="en-US" sz="2499" spc="4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310 tons of Level 3 Hot Mix Asphalt Cement (HMAC)</a:t>
            </a:r>
          </a:p>
          <a:p>
            <a:pPr marL="539748" lvl="1" indent="-269874" algn="l">
              <a:lnSpc>
                <a:spcPts val="3749"/>
              </a:lnSpc>
              <a:buFont typeface="Arial"/>
              <a:buChar char="•"/>
            </a:pPr>
            <a:r>
              <a:rPr lang="en-US" sz="2499" spc="4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1,320 square yards of geotextile fabric</a:t>
            </a:r>
          </a:p>
          <a:p>
            <a:pPr marL="539748" lvl="1" indent="-269874" algn="l">
              <a:lnSpc>
                <a:spcPts val="3749"/>
              </a:lnSpc>
              <a:buFont typeface="Arial"/>
              <a:buChar char="•"/>
            </a:pPr>
            <a:r>
              <a:rPr lang="en-US" sz="2499" spc="4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46 lineal feet of 12-inch stormwater line</a:t>
            </a:r>
          </a:p>
          <a:p>
            <a:pPr marL="539748" lvl="1" indent="-269874" algn="l">
              <a:lnSpc>
                <a:spcPts val="3749"/>
              </a:lnSpc>
              <a:buFont typeface="Arial"/>
              <a:buChar char="•"/>
            </a:pPr>
            <a:r>
              <a:rPr lang="en-US" sz="2499" spc="4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50 lineal feet of 8-inch stormwater line</a:t>
            </a:r>
          </a:p>
          <a:p>
            <a:pPr marL="539748" lvl="1" indent="-269874" algn="l">
              <a:lnSpc>
                <a:spcPts val="3749"/>
              </a:lnSpc>
              <a:buFont typeface="Arial"/>
              <a:buChar char="•"/>
            </a:pPr>
            <a:r>
              <a:rPr lang="en-US" sz="2499" spc="4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 catch basin</a:t>
            </a:r>
          </a:p>
          <a:p>
            <a:pPr marL="539748" lvl="1" indent="-269874" algn="l">
              <a:lnSpc>
                <a:spcPts val="3749"/>
              </a:lnSpc>
              <a:buFont typeface="Arial"/>
              <a:buChar char="•"/>
            </a:pPr>
            <a:r>
              <a:rPr lang="en-US" sz="2499" spc="4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Stormwater raingarden facility</a:t>
            </a:r>
          </a:p>
          <a:p>
            <a:pPr marL="539748" lvl="1" indent="-269874" algn="l">
              <a:lnSpc>
                <a:spcPts val="3749"/>
              </a:lnSpc>
              <a:buFont typeface="Arial"/>
              <a:buChar char="•"/>
            </a:pPr>
            <a:r>
              <a:rPr lang="en-US" sz="2499" spc="4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20 cubic yards of 6-inch D50 Rip-rap</a:t>
            </a:r>
          </a:p>
          <a:p>
            <a:pPr marL="539748" lvl="1" indent="-269874" algn="l">
              <a:lnSpc>
                <a:spcPts val="3749"/>
              </a:lnSpc>
              <a:buFont typeface="Arial"/>
              <a:buChar char="•"/>
            </a:pPr>
            <a:r>
              <a:rPr lang="en-US" sz="2499" spc="4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 concrete bollards</a:t>
            </a:r>
          </a:p>
          <a:p>
            <a:pPr marL="539748" lvl="1" indent="-269874" algn="l">
              <a:lnSpc>
                <a:spcPts val="3749"/>
              </a:lnSpc>
              <a:buFont typeface="Arial"/>
              <a:buChar char="•"/>
            </a:pPr>
            <a:r>
              <a:rPr lang="en-US" sz="2499" spc="4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18 tree removals</a:t>
            </a:r>
          </a:p>
          <a:p>
            <a:pPr marL="539748" lvl="1" indent="-269874" algn="l">
              <a:lnSpc>
                <a:spcPts val="3749"/>
              </a:lnSpc>
              <a:buFont typeface="Arial"/>
              <a:buChar char="•"/>
            </a:pPr>
            <a:r>
              <a:rPr lang="en-US" sz="2499" spc="4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Painted striping and thermoplastic markings</a:t>
            </a:r>
          </a:p>
          <a:p>
            <a:pPr marL="539748" lvl="1" indent="-269874" algn="l">
              <a:lnSpc>
                <a:spcPts val="3749"/>
              </a:lnSpc>
              <a:buFont typeface="Arial"/>
              <a:buChar char="•"/>
            </a:pPr>
            <a:r>
              <a:rPr lang="en-US" sz="2499" spc="4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Erosion and sediment control</a:t>
            </a:r>
          </a:p>
          <a:p>
            <a:pPr marL="539748" lvl="1" indent="-269874" algn="l">
              <a:lnSpc>
                <a:spcPts val="3749"/>
              </a:lnSpc>
              <a:buFont typeface="Arial"/>
              <a:buChar char="•"/>
            </a:pPr>
            <a:r>
              <a:rPr lang="en-US" sz="2499" spc="49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Landscape restoration and cleanup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23875"/>
            <a:ext cx="10287000" cy="9239250"/>
            <a:chOff x="0" y="0"/>
            <a:chExt cx="2607296" cy="24333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07296" cy="2433383"/>
            </a:xfrm>
            <a:custGeom>
              <a:avLst/>
              <a:gdLst/>
              <a:ahLst/>
              <a:cxnLst/>
              <a:rect l="l" t="t" r="r" b="b"/>
              <a:pathLst>
                <a:path w="2607296" h="2433383">
                  <a:moveTo>
                    <a:pt x="0" y="0"/>
                  </a:moveTo>
                  <a:lnTo>
                    <a:pt x="2607296" y="0"/>
                  </a:lnTo>
                  <a:lnTo>
                    <a:pt x="2607296" y="2433383"/>
                  </a:lnTo>
                  <a:lnTo>
                    <a:pt x="0" y="2433383"/>
                  </a:lnTo>
                  <a:close/>
                </a:path>
              </a:pathLst>
            </a:custGeom>
            <a:solidFill>
              <a:srgbClr val="00AE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607296" cy="2500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78167" y="0"/>
            <a:ext cx="9521412" cy="10875951"/>
            <a:chOff x="0" y="0"/>
            <a:chExt cx="12695216" cy="1450126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695216" cy="14501269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0099243" y="381000"/>
            <a:ext cx="8030475" cy="9726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800" b="1" spc="96" dirty="0">
                <a:solidFill>
                  <a:srgbClr val="145072"/>
                </a:solidFill>
                <a:latin typeface="Lato"/>
                <a:ea typeface="Lato"/>
                <a:cs typeface="Lato"/>
                <a:sym typeface="Lato"/>
              </a:rPr>
              <a:t>Projects Completed by Laskey-Clifton</a:t>
            </a:r>
          </a:p>
          <a:p>
            <a:pPr algn="l">
              <a:lnSpc>
                <a:spcPts val="3749"/>
              </a:lnSpc>
            </a:pPr>
            <a:endParaRPr lang="en-US" sz="4800" spc="96" dirty="0">
              <a:solidFill>
                <a:srgbClr val="145072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4199"/>
              </a:lnSpc>
            </a:pPr>
            <a:r>
              <a:rPr lang="en-US" sz="2799" spc="55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project start - November 2023 </a:t>
            </a:r>
          </a:p>
          <a:p>
            <a:pPr algn="ctr">
              <a:lnSpc>
                <a:spcPts val="5400"/>
              </a:lnSpc>
            </a:pPr>
            <a:r>
              <a:rPr lang="en-US" sz="3600" b="1" spc="72" dirty="0">
                <a:solidFill>
                  <a:srgbClr val="145072"/>
                </a:solidFill>
                <a:latin typeface="Lato"/>
                <a:ea typeface="Lato"/>
                <a:cs typeface="Lato"/>
                <a:sym typeface="Lato"/>
              </a:rPr>
              <a:t>Oregon State Parks</a:t>
            </a:r>
          </a:p>
          <a:p>
            <a:pPr algn="ctr">
              <a:lnSpc>
                <a:spcPts val="4199"/>
              </a:lnSpc>
            </a:pPr>
            <a:r>
              <a:rPr lang="en-US" sz="2799" spc="55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$4 million of water, sewer, electrical </a:t>
            </a:r>
          </a:p>
          <a:p>
            <a:pPr algn="ctr">
              <a:lnSpc>
                <a:spcPts val="4199"/>
              </a:lnSpc>
            </a:pPr>
            <a:r>
              <a:rPr lang="en-US" sz="2799" spc="55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and roadway replacement at the </a:t>
            </a:r>
          </a:p>
          <a:p>
            <a:pPr algn="ctr">
              <a:lnSpc>
                <a:spcPts val="4199"/>
              </a:lnSpc>
            </a:pPr>
            <a:r>
              <a:rPr lang="en-US" sz="2799" spc="55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Beverly Beach campground</a:t>
            </a:r>
          </a:p>
          <a:p>
            <a:pPr algn="ctr">
              <a:lnSpc>
                <a:spcPts val="4199"/>
              </a:lnSpc>
            </a:pPr>
            <a:endParaRPr lang="en-US" sz="2799" spc="55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4199"/>
              </a:lnSpc>
            </a:pPr>
            <a:r>
              <a:rPr lang="en-US" sz="2799" spc="55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2022</a:t>
            </a:r>
          </a:p>
          <a:p>
            <a:pPr algn="ctr">
              <a:lnSpc>
                <a:spcPts val="5399"/>
              </a:lnSpc>
            </a:pPr>
            <a:r>
              <a:rPr lang="en-US" sz="3599" b="1" spc="71" dirty="0">
                <a:solidFill>
                  <a:srgbClr val="145072"/>
                </a:solidFill>
                <a:latin typeface="Lato"/>
                <a:ea typeface="Lato"/>
                <a:cs typeface="Lato"/>
                <a:sym typeface="Lato"/>
              </a:rPr>
              <a:t>City of Reedsport</a:t>
            </a:r>
          </a:p>
          <a:p>
            <a:pPr algn="ctr">
              <a:lnSpc>
                <a:spcPts val="4199"/>
              </a:lnSpc>
            </a:pPr>
            <a:r>
              <a:rPr lang="en-US" sz="2799" spc="55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Sanitary Sewer Project</a:t>
            </a:r>
          </a:p>
          <a:p>
            <a:pPr algn="ctr">
              <a:lnSpc>
                <a:spcPts val="4199"/>
              </a:lnSpc>
            </a:pPr>
            <a:endParaRPr lang="en-US" sz="2799" spc="55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4199"/>
              </a:lnSpc>
            </a:pPr>
            <a:r>
              <a:rPr lang="en-US" sz="2799" spc="55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2022</a:t>
            </a:r>
          </a:p>
          <a:p>
            <a:pPr algn="ctr">
              <a:lnSpc>
                <a:spcPts val="5399"/>
              </a:lnSpc>
            </a:pPr>
            <a:r>
              <a:rPr lang="en-US" sz="3599" b="1" spc="71" dirty="0">
                <a:solidFill>
                  <a:srgbClr val="145072"/>
                </a:solidFill>
                <a:latin typeface="Lato"/>
                <a:ea typeface="Lato"/>
                <a:cs typeface="Lato"/>
                <a:sym typeface="Lato"/>
              </a:rPr>
              <a:t>City of Toledo</a:t>
            </a:r>
          </a:p>
          <a:p>
            <a:pPr algn="ctr">
              <a:lnSpc>
                <a:spcPts val="4199"/>
              </a:lnSpc>
            </a:pPr>
            <a:r>
              <a:rPr lang="en-US" sz="2799" spc="55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Waterline Project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67623" y="7005005"/>
            <a:ext cx="6013468" cy="2962090"/>
            <a:chOff x="0" y="0"/>
            <a:chExt cx="812800" cy="40036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400366"/>
            </a:xfrm>
            <a:custGeom>
              <a:avLst/>
              <a:gdLst/>
              <a:ahLst/>
              <a:cxnLst/>
              <a:rect l="l" t="t" r="r" b="b"/>
              <a:pathLst>
                <a:path w="812800" h="400366">
                  <a:moveTo>
                    <a:pt x="0" y="0"/>
                  </a:moveTo>
                  <a:lnTo>
                    <a:pt x="812800" y="0"/>
                  </a:lnTo>
                  <a:lnTo>
                    <a:pt x="812800" y="400366"/>
                  </a:lnTo>
                  <a:lnTo>
                    <a:pt x="0" y="400366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365B2D4-18F2-8069-E78C-DF065A06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17" y="3606962"/>
            <a:ext cx="6017274" cy="2962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24C19A-A797-5EB2-62B8-9A069174F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817" y="338127"/>
            <a:ext cx="6017274" cy="29629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5A91D3-86BA-D27F-2448-E25BA1BC88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15800" y="338126"/>
            <a:ext cx="6017274" cy="29629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207055"/>
              </p:ext>
            </p:extLst>
          </p:nvPr>
        </p:nvGraphicFramePr>
        <p:xfrm>
          <a:off x="909989" y="1273458"/>
          <a:ext cx="16192500" cy="5274793"/>
        </p:xfrm>
        <a:graphic>
          <a:graphicData uri="http://schemas.openxmlformats.org/drawingml/2006/table">
            <a:tbl>
              <a:tblPr/>
              <a:tblGrid>
                <a:gridCol w="1196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4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7275">
                <a:tc>
                  <a:txBody>
                    <a:bodyPr/>
                    <a:lstStyle/>
                    <a:p>
                      <a:pPr algn="l">
                        <a:lnSpc>
                          <a:spcPts val="4480"/>
                        </a:lnSpc>
                        <a:defRPr/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 Bold"/>
                        </a:rPr>
                        <a:t>Available Funding</a:t>
                      </a:r>
                      <a:endParaRPr lang="en-US" sz="1100" b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Lato Bold"/>
                        </a:rPr>
                        <a:t>Remaining Budget</a:t>
                      </a:r>
                      <a:endParaRPr lang="en-US" sz="1100" b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algn="l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Siuslaw Estuary Trail Project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 dirty="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$250,000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5693">
                <a:tc>
                  <a:txBody>
                    <a:bodyPr/>
                    <a:lstStyle/>
                    <a:p>
                      <a:pPr algn="l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Quince Street Preliminary Engineering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 dirty="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$200,000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algn="l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Capital Equipment Replacement – Dump truck purchase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 dirty="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$80,000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7275">
                <a:tc>
                  <a:txBody>
                    <a:bodyPr/>
                    <a:lstStyle/>
                    <a:p>
                      <a:pPr algn="l">
                        <a:lnSpc>
                          <a:spcPts val="4480"/>
                        </a:lnSpc>
                        <a:defRPr/>
                      </a:pPr>
                      <a:r>
                        <a:rPr lang="en-US" sz="3200" b="1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Total funds available for Siuslaw Estuary Trail Project</a:t>
                      </a:r>
                      <a:endParaRPr lang="en-US" sz="1100" b="1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$530,000</a:t>
                      </a:r>
                      <a:endParaRPr lang="en-US" sz="1100" b="1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342253" y="6706788"/>
          <a:ext cx="17327970" cy="3299326"/>
        </p:xfrm>
        <a:graphic>
          <a:graphicData uri="http://schemas.openxmlformats.org/drawingml/2006/table">
            <a:tbl>
              <a:tblPr/>
              <a:tblGrid>
                <a:gridCol w="2887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7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7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7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7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87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81225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 dirty="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Fund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Available Funds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Engineers Estimate (EE)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Bid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Bid Over/(Under) Funding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Bid Over/Under) EE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8101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Street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$530,000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$502,400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$462,309.85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($67,690.15)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 dirty="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($40,090.15)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3388853" y="107217"/>
            <a:ext cx="11510293" cy="1100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32"/>
              </a:lnSpc>
              <a:spcBef>
                <a:spcPct val="0"/>
              </a:spcBef>
            </a:pPr>
            <a:r>
              <a:rPr lang="en-US" sz="7200" b="1" spc="215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Fiscal Impact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39876" y="792000"/>
            <a:ext cx="14981524" cy="8103559"/>
            <a:chOff x="0" y="0"/>
            <a:chExt cx="19975366" cy="10804746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9975366" cy="10804746"/>
            </a:xfrm>
            <a:prstGeom prst="rect">
              <a:avLst/>
            </a:prstGeom>
            <a:solidFill>
              <a:srgbClr val="145072">
                <a:alpha val="7490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79365" y="880396"/>
              <a:ext cx="16690842" cy="9843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0"/>
                </a:lnSpc>
              </a:pPr>
              <a:r>
                <a:rPr lang="en-US" sz="2800" dirty="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The Siuslaw Estuary Trail Project is related to the City work plan objectives of: </a:t>
              </a:r>
            </a:p>
            <a:p>
              <a:pPr algn="ctr">
                <a:lnSpc>
                  <a:spcPts val="980"/>
                </a:lnSpc>
              </a:pPr>
              <a:endParaRPr lang="en-US" sz="2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algn="ctr">
                <a:lnSpc>
                  <a:spcPts val="6719"/>
                </a:lnSpc>
              </a:pPr>
              <a:r>
                <a:rPr lang="en-US" sz="4799" b="1" dirty="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Construction of the Siuslaw Estuary Trail -</a:t>
              </a:r>
            </a:p>
            <a:p>
              <a:pPr algn="ctr">
                <a:lnSpc>
                  <a:spcPts val="6719"/>
                </a:lnSpc>
              </a:pPr>
              <a:r>
                <a:rPr lang="en-US" sz="4799" b="1" dirty="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Hwy 126 to Port of Siuslaw property</a:t>
              </a:r>
            </a:p>
            <a:p>
              <a:pPr algn="ctr">
                <a:lnSpc>
                  <a:spcPts val="5040"/>
                </a:lnSpc>
              </a:pPr>
              <a:endParaRPr lang="en-US" sz="40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algn="l">
                <a:lnSpc>
                  <a:spcPts val="504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Relevance to Adopted City Work Plan:</a:t>
              </a:r>
            </a:p>
            <a:p>
              <a:pPr marL="777241" lvl="1" indent="-388620" algn="l">
                <a:lnSpc>
                  <a:spcPts val="6048"/>
                </a:lnSpc>
                <a:buFont typeface="Arial"/>
                <a:buChar char="•"/>
              </a:pPr>
              <a:r>
                <a:rPr lang="en-US" sz="3600" dirty="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City Service Delivery </a:t>
              </a:r>
            </a:p>
            <a:p>
              <a:pPr marL="777241" lvl="1" indent="-388620" algn="l">
                <a:lnSpc>
                  <a:spcPts val="6048"/>
                </a:lnSpc>
                <a:buFont typeface="Arial"/>
                <a:buChar char="•"/>
              </a:pPr>
              <a:r>
                <a:rPr lang="en-US" sz="3600" dirty="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Livability &amp; Quality of Life</a:t>
              </a:r>
            </a:p>
            <a:p>
              <a:pPr marL="777241" lvl="1" indent="-388620" algn="l">
                <a:lnSpc>
                  <a:spcPts val="6048"/>
                </a:lnSpc>
                <a:buFont typeface="Arial"/>
                <a:buChar char="•"/>
              </a:pPr>
              <a:r>
                <a:rPr lang="en-US" sz="3600" dirty="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Economic Development </a:t>
              </a:r>
            </a:p>
            <a:p>
              <a:pPr marL="777241" lvl="1" indent="-388620" algn="l">
                <a:lnSpc>
                  <a:spcPts val="6048"/>
                </a:lnSpc>
                <a:buFont typeface="Arial"/>
                <a:buChar char="•"/>
              </a:pPr>
              <a:r>
                <a:rPr lang="en-US" sz="3600" dirty="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Communication &amp; Trust</a:t>
              </a:r>
            </a:p>
            <a:p>
              <a:pPr marL="777241" lvl="1" indent="-388620" algn="l">
                <a:lnSpc>
                  <a:spcPts val="6048"/>
                </a:lnSpc>
                <a:buFont typeface="Arial"/>
                <a:buChar char="•"/>
              </a:pPr>
              <a:r>
                <a:rPr lang="en-US" sz="3600" dirty="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Financial &amp; Organizational Sustainability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16790" y="3683272"/>
            <a:ext cx="8112860" cy="409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spc="72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1.  Award contract to Laskey-Clifton Corporation</a:t>
            </a:r>
          </a:p>
          <a:p>
            <a:pPr algn="ctr">
              <a:lnSpc>
                <a:spcPts val="2700"/>
              </a:lnSpc>
            </a:pPr>
            <a:endParaRPr lang="en-US" sz="3600" spc="72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5400"/>
              </a:lnSpc>
            </a:pPr>
            <a:r>
              <a:rPr lang="en-US" sz="3600" spc="72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2.  Do not award proposal</a:t>
            </a:r>
          </a:p>
          <a:p>
            <a:pPr algn="ctr">
              <a:lnSpc>
                <a:spcPts val="2700"/>
              </a:lnSpc>
            </a:pPr>
            <a:endParaRPr lang="en-US" sz="3600" spc="72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3600" spc="72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3.  Reject the proposals, re-scope the project and rebid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1749788"/>
            <a:ext cx="9146440" cy="1100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32"/>
              </a:lnSpc>
              <a:spcBef>
                <a:spcPct val="0"/>
              </a:spcBef>
            </a:pPr>
            <a:r>
              <a:rPr lang="en-US" sz="7200" b="1" spc="215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Alternatives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1560" y="1749788"/>
            <a:ext cx="9146440" cy="1100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32"/>
              </a:lnSpc>
              <a:spcBef>
                <a:spcPct val="0"/>
              </a:spcBef>
            </a:pPr>
            <a:r>
              <a:rPr lang="en-US" sz="7200" b="1" spc="215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Recommendation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58350" y="3683272"/>
            <a:ext cx="8112860" cy="409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3600" spc="72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Staff recommends that the City Council accept the proposal from Laskey Clifton Corporation and authorize the City Manager or designee to proceed with a construction contract.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383</Words>
  <Application>Microsoft Office PowerPoint</Application>
  <PresentationFormat>Custom</PresentationFormat>
  <Paragraphs>94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Lato</vt:lpstr>
      <vt:lpstr>Arial</vt:lpstr>
      <vt:lpstr>Calibri</vt:lpstr>
      <vt:lpstr>Lato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Estuary Trail Contractor Reward</dc:title>
  <dc:creator>Mike Miller</dc:creator>
  <cp:lastModifiedBy>Mike Miller</cp:lastModifiedBy>
  <cp:revision>5</cp:revision>
  <dcterms:created xsi:type="dcterms:W3CDTF">2006-08-16T00:00:00Z</dcterms:created>
  <dcterms:modified xsi:type="dcterms:W3CDTF">2024-07-15T21:06:06Z</dcterms:modified>
  <dc:identifier>DAGKkKs9f7c</dc:identifier>
</cp:coreProperties>
</file>